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4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271" r:id="rId33"/>
    <p:sldId id="272" r:id="rId34"/>
    <p:sldId id="273" r:id="rId35"/>
    <p:sldId id="294" r:id="rId36"/>
    <p:sldId id="295" r:id="rId37"/>
    <p:sldId id="274" r:id="rId38"/>
    <p:sldId id="275" r:id="rId39"/>
    <p:sldId id="299" r:id="rId40"/>
    <p:sldId id="296" r:id="rId41"/>
    <p:sldId id="297" r:id="rId42"/>
    <p:sldId id="30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02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19"/>
    <p:restoredTop sz="87959"/>
  </p:normalViewPr>
  <p:slideViewPr>
    <p:cSldViewPr snapToGrid="0" snapToObjects="1">
      <p:cViewPr varScale="1">
        <p:scale>
          <a:sx n="103" d="100"/>
          <a:sy n="103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82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tiff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0.png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4.tif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11.tiff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6.svg"/><Relationship Id="rId2" Type="http://schemas.openxmlformats.org/officeDocument/2006/relationships/hyperlink" Target="https://github.com/mychan24/git_github_bookd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11.tiff"/><Relationship Id="rId4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hyperlink" Target="https://github.com/mychan24/git_github_bookdown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971799"/>
          </a:xfrm>
        </p:spPr>
        <p:txBody>
          <a:bodyPr>
            <a:normAutofit/>
          </a:bodyPr>
          <a:lstStyle/>
          <a:p>
            <a:r>
              <a:rPr lang="en-US" sz="3200" dirty="0"/>
              <a:t>Git &amp; GitHub Workshop: 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latin typeface="Monaco" pitchFamily="2" charset="77"/>
              </a:rPr>
              <a:t>its not only for programmers (╯°□°)╯</a:t>
            </a:r>
            <a:r>
              <a:rPr lang="zh-TW" altLang="en-US" sz="2400" dirty="0">
                <a:latin typeface="Monaco" pitchFamily="2" charset="77"/>
              </a:rPr>
              <a:t>彡</a:t>
            </a:r>
            <a:r>
              <a:rPr lang="en-US" sz="2400" dirty="0">
                <a:latin typeface="Monaco" pitchFamily="2" charset="77"/>
              </a:rPr>
              <a:t>┻┻</a:t>
            </a:r>
            <a:endParaRPr lang="en-US" sz="3200" dirty="0">
              <a:latin typeface="Monaco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117" y="5500867"/>
            <a:ext cx="8534400" cy="1357132"/>
          </a:xfrm>
        </p:spPr>
        <p:txBody>
          <a:bodyPr>
            <a:normAutofit/>
          </a:bodyPr>
          <a:lstStyle/>
          <a:p>
            <a:r>
              <a:rPr lang="en-US" dirty="0"/>
              <a:t>9.27.2019</a:t>
            </a:r>
          </a:p>
          <a:p>
            <a:endParaRPr lang="en-US" dirty="0"/>
          </a:p>
          <a:p>
            <a:r>
              <a:rPr lang="en-US" dirty="0"/>
              <a:t>Micaela Chan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33" y="3084685"/>
            <a:ext cx="2780235" cy="1160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17" y="2681632"/>
            <a:ext cx="5314904" cy="19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this workshop works…hands on…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7610842" y="202289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48383"/>
            <a:ext cx="9184700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</a:t>
            </a:r>
            <a:r>
              <a:rPr lang="en-US" sz="2800" dirty="0" err="1"/>
              <a:t>powerpoint</a:t>
            </a:r>
            <a:r>
              <a:rPr lang="en-US" sz="2800" dirty="0"/>
              <a:t>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624084" y="13397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7" y="13397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04040"/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8845123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"Your Name"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something@email.com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88" y="2865259"/>
            <a:ext cx="2279957" cy="3654287"/>
            <a:chOff x="9818388" y="2865259"/>
            <a:chExt cx="2279957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10569285" y="2865259"/>
              <a:ext cx="1529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/>
            <p:nvPr/>
          </p:nvCxnSpPr>
          <p:spPr>
            <a:xfrm flipH="1">
              <a:off x="11260107" y="3491962"/>
              <a:ext cx="147415" cy="329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, and check the status of git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3" y="4178052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1" y="4898064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01" y="1190337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87795A-FBC2-8345-8EF7-D4FC6473AB91}"/>
              </a:ext>
            </a:extLst>
          </p:cNvPr>
          <p:cNvGrpSpPr/>
          <p:nvPr/>
        </p:nvGrpSpPr>
        <p:grpSpPr>
          <a:xfrm>
            <a:off x="347326" y="2990335"/>
            <a:ext cx="5474431" cy="3077722"/>
            <a:chOff x="347326" y="86498"/>
            <a:chExt cx="5474431" cy="307772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731646-07B1-F842-8E64-4E8BF1FE0891}"/>
                </a:ext>
              </a:extLst>
            </p:cNvPr>
            <p:cNvSpPr/>
            <p:nvPr/>
          </p:nvSpPr>
          <p:spPr>
            <a:xfrm>
              <a:off x="347326" y="1395470"/>
              <a:ext cx="5474431" cy="1768750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git add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Tells git which changes you want to track.</a:t>
              </a:r>
            </a:p>
            <a:p>
              <a:endParaRPr lang="en-US" sz="200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Formally, this is call adding a file to the </a:t>
              </a:r>
              <a:r>
                <a:rPr lang="en-US" sz="20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“index/staging area”.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76ABFB-B553-D94D-8956-ED3484DE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616" y="86498"/>
              <a:ext cx="518984" cy="10159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0D42A9-7A31-F743-9EAD-792A494D3543}"/>
              </a:ext>
            </a:extLst>
          </p:cNvPr>
          <p:cNvGrpSpPr/>
          <p:nvPr/>
        </p:nvGrpSpPr>
        <p:grpSpPr>
          <a:xfrm>
            <a:off x="6800760" y="2990335"/>
            <a:ext cx="5240465" cy="3605340"/>
            <a:chOff x="6788403" y="218433"/>
            <a:chExt cx="5240465" cy="360534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BB2FD1-C40D-064B-BBCB-38BC810DC7E9}"/>
                </a:ext>
              </a:extLst>
            </p:cNvPr>
            <p:cNvSpPr/>
            <p:nvPr/>
          </p:nvSpPr>
          <p:spPr>
            <a:xfrm>
              <a:off x="6788403" y="1408627"/>
              <a:ext cx="5240465" cy="2415146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commit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Tell git to document the changes you “added” (i.e., the files in the staging area)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Mandatory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commit message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that you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must provide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to explain what changes were made.</a:t>
              </a:r>
              <a:endParaRPr lang="en-US" sz="2000" b="1" dirty="0">
                <a:solidFill>
                  <a:srgbClr val="33333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2CF42D-0964-0E4F-A4E2-92BC053C1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5368" y="218433"/>
              <a:ext cx="500534" cy="968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7422102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0"/>
            <a:ext cx="7370043" cy="217583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Git facilitates </a:t>
            </a:r>
            <a:r>
              <a:rPr lang="en-US" b="1" dirty="0"/>
              <a:t>documentation </a:t>
            </a:r>
            <a:r>
              <a:rPr lang="en-US" dirty="0"/>
              <a:t>&amp;</a:t>
            </a:r>
            <a:r>
              <a:rPr lang="en-US" b="1" dirty="0"/>
              <a:t> sharing/collaborating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Both of these are important in science!</a:t>
            </a:r>
          </a:p>
        </p:txBody>
      </p: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6" y="2376377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6" y="4461301"/>
            <a:ext cx="7370043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2A1FAF-98AE-8845-8C1F-78EB7CFA1D60}"/>
              </a:ext>
            </a:extLst>
          </p:cNvPr>
          <p:cNvSpPr/>
          <p:nvPr/>
        </p:nvSpPr>
        <p:spPr>
          <a:xfrm>
            <a:off x="8475846" y="5083304"/>
            <a:ext cx="3533359" cy="1392865"/>
          </a:xfrm>
          <a:prstGeom prst="roundRect">
            <a:avLst>
              <a:gd name="adj" fmla="val 3048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HEAD~1 can be replaced with the specific identifier of a commit. Use git log to check</a:t>
            </a:r>
          </a:p>
        </p:txBody>
      </p:sp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0" y="2408381"/>
            <a:ext cx="7370043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GitHub Desktop (free)</a:t>
            </a:r>
          </a:p>
          <a:p>
            <a:r>
              <a:rPr lang="en-US" sz="2400" dirty="0" err="1"/>
              <a:t>Sourcetree</a:t>
            </a:r>
            <a:r>
              <a:rPr lang="en-US" sz="2400" dirty="0"/>
              <a:t> (free)</a:t>
            </a:r>
          </a:p>
          <a:p>
            <a:r>
              <a:rPr lang="en-US" sz="2400" dirty="0" err="1"/>
              <a:t>GitKraken</a:t>
            </a:r>
            <a:r>
              <a:rPr lang="en-US" sz="2400" dirty="0"/>
              <a:t> (free/$)</a:t>
            </a:r>
          </a:p>
          <a:p>
            <a:r>
              <a:rPr lang="en-US" sz="2400" dirty="0"/>
              <a:t>Tower ($$$)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49" y="1353770"/>
            <a:ext cx="7789091" cy="48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0"/>
            <a:ext cx="11814383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911927"/>
            <a:ext cx="11814383" cy="4946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If you don’t already have a GitHub account, please come back early and sign-up for at </a:t>
            </a:r>
            <a:r>
              <a:rPr lang="en-US" b="1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GitHub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14400" lvl="2" indent="0" algn="ctr">
              <a:buNone/>
            </a:pPr>
            <a:r>
              <a:rPr lang="en-US" sz="3200" b="1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49" y="1434842"/>
            <a:ext cx="5403273" cy="20028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236720" y="4074871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Configuring GitHub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143000"/>
            <a:ext cx="11814383" cy="5714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Email settings</a:t>
            </a:r>
          </a:p>
          <a:p>
            <a:r>
              <a:rPr lang="en-US" dirty="0"/>
              <a:t>Add the email you used for “</a:t>
            </a:r>
            <a:r>
              <a:rPr lang="en-US" dirty="0" err="1"/>
              <a:t>workdir</a:t>
            </a:r>
            <a:r>
              <a:rPr lang="en-US" dirty="0"/>
              <a:t>” in the previous exercises as a recognized email on GitHub</a:t>
            </a:r>
          </a:p>
          <a:p>
            <a:pPr lvl="2"/>
            <a:r>
              <a:rPr lang="en-US" dirty="0"/>
              <a:t>Settings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 Email </a:t>
            </a:r>
            <a:r>
              <a:rPr lang="en-US" dirty="0">
                <a:sym typeface="Wingdings" pitchFamily="2" charset="2"/>
              </a:rPr>
              <a:t> Add email addresses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For the purpose of this tutorial</a:t>
            </a:r>
            <a:r>
              <a:rPr lang="en-US" dirty="0"/>
              <a:t>, we will temporarily </a:t>
            </a:r>
            <a:r>
              <a:rPr lang="en-US" b="1" dirty="0"/>
              <a:t>un-check</a:t>
            </a:r>
            <a:r>
              <a:rPr lang="en-US" dirty="0"/>
              <a:t> the following setting in Settings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Emails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" y="4961296"/>
            <a:ext cx="12052681" cy="10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6"/>
            <a:ext cx="11814383" cy="3473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https://github.com/&lt;your username&gt;</a:t>
            </a:r>
            <a:endParaRPr lang="en-US" sz="24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marL="9525" lvl="2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an empty remote repository and some instructions to populate it!</a:t>
            </a:r>
          </a:p>
        </p:txBody>
      </p:sp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Documentation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r>
              <a:rPr lang="en-US" b="1" dirty="0"/>
              <a:t>Version-control for code = lab notebook for experiments</a:t>
            </a:r>
            <a:endParaRPr lang="en-US" sz="2700" b="1" dirty="0"/>
          </a:p>
          <a:p>
            <a:pPr marL="0" indent="0">
              <a:buNone/>
            </a:pPr>
            <a:endParaRPr lang="en-US" sz="2700" dirty="0"/>
          </a:p>
          <a:p>
            <a:r>
              <a:rPr lang="en-US" dirty="0"/>
              <a:t>It ensure consistency within the experiment and facilitates reproducible results</a:t>
            </a:r>
            <a:endParaRPr lang="en-US" sz="2700" dirty="0"/>
          </a:p>
          <a:p>
            <a:endParaRPr lang="en-US" sz="2700" dirty="0"/>
          </a:p>
          <a:p>
            <a:endParaRPr lang="en-US" sz="2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DEEFB-75B3-D041-A780-BAA95F868184}"/>
              </a:ext>
            </a:extLst>
          </p:cNvPr>
          <p:cNvGrpSpPr/>
          <p:nvPr/>
        </p:nvGrpSpPr>
        <p:grpSpPr>
          <a:xfrm>
            <a:off x="1518845" y="4046220"/>
            <a:ext cx="3293185" cy="2593440"/>
            <a:chOff x="1518845" y="4046220"/>
            <a:chExt cx="3293185" cy="259344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2868930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 &amp; experiment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85E60E-2F16-EA46-9620-37562235BDD8}"/>
                </a:ext>
              </a:extLst>
            </p:cNvPr>
            <p:cNvSpPr/>
            <p:nvPr/>
          </p:nvSpPr>
          <p:spPr>
            <a:xfrm>
              <a:off x="1518845" y="5609615"/>
              <a:ext cx="2528048" cy="103004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are pretty good at recording changes here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7CEBDF-3ECF-164C-8BB4-EDE5DB3E3C5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3310" y="5154930"/>
              <a:ext cx="217170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601EA3-9C57-3246-90A1-A6F0F423CB5E}"/>
              </a:ext>
            </a:extLst>
          </p:cNvPr>
          <p:cNvGrpSpPr/>
          <p:nvPr/>
        </p:nvGrpSpPr>
        <p:grpSpPr>
          <a:xfrm>
            <a:off x="6461504" y="4046220"/>
            <a:ext cx="1943100" cy="2237765"/>
            <a:chOff x="6461504" y="4046220"/>
            <a:chExt cx="1943100" cy="22377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461504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 and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BB90707-25AF-9D42-9CBD-EDE50A328B71}"/>
                </a:ext>
              </a:extLst>
            </p:cNvPr>
            <p:cNvSpPr/>
            <p:nvPr/>
          </p:nvSpPr>
          <p:spPr>
            <a:xfrm>
              <a:off x="6803148" y="5609615"/>
              <a:ext cx="811530" cy="67437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7813BE-1C76-F345-ABAF-E9F3DFFD9949}"/>
                </a:ext>
              </a:extLst>
            </p:cNvPr>
            <p:cNvCxnSpPr>
              <a:cxnSpLocks/>
              <a:stCxn id="11" idx="0"/>
              <a:endCxn id="6" idx="2"/>
            </p:cNvCxnSpPr>
            <p:nvPr/>
          </p:nvCxnSpPr>
          <p:spPr>
            <a:xfrm flipV="1">
              <a:off x="7208913" y="5154930"/>
              <a:ext cx="224141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your_username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5686377" cy="1219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Clone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To copy an entire repository.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D2436C-BEFC-0C4E-B016-D1C8B6D2E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8611" y="2467953"/>
            <a:ext cx="1922093" cy="19220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FDF91A6-A470-E046-B5FB-535D05F472A5}"/>
              </a:ext>
            </a:extLst>
          </p:cNvPr>
          <p:cNvGrpSpPr/>
          <p:nvPr/>
        </p:nvGrpSpPr>
        <p:grpSpPr>
          <a:xfrm>
            <a:off x="5656520" y="1357642"/>
            <a:ext cx="6535479" cy="5509200"/>
            <a:chOff x="5656520" y="1357642"/>
            <a:chExt cx="6535479" cy="55092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0B7D17B-9CE0-A642-950E-F889DD16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39535" y="2822523"/>
              <a:ext cx="1369447" cy="13694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5656520" y="1357642"/>
              <a:ext cx="6535479" cy="550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Fork: 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someone’s GitHub repository and put it in your GitHub account. 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Under the hood, it is just cloning their repository.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/>
              <a:r>
                <a:rPr lang="en-US" sz="24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					=</a:t>
              </a:r>
            </a:p>
            <a:p>
              <a:endPara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ED2B3E6-01B4-5842-8F9C-54157099F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25606" y="2845542"/>
              <a:ext cx="1455685" cy="145568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3EA911C-4412-1D45-8A49-878E0981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24258" y="5648181"/>
              <a:ext cx="955964" cy="95596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A753AF-3717-1846-862F-962A6EBBB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14375" y="5542705"/>
              <a:ext cx="1166916" cy="1166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8.1 – 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922338" indent="-336550">
              <a:spcAft>
                <a:spcPts val="600"/>
              </a:spcAft>
            </a:pPr>
            <a:r>
              <a:rPr lang="pl" sz="2800" dirty="0"/>
              <a:t>Go to </a:t>
            </a:r>
            <a:r>
              <a:rPr lang="en-US" sz="2800" dirty="0">
                <a:hlinkClick r:id="rId2"/>
              </a:rPr>
              <a:t>https://github.com/mychan24/git_github_bookdown</a:t>
            </a:r>
            <a:endParaRPr lang="en-US" sz="2800" dirty="0"/>
          </a:p>
          <a:p>
            <a:pPr marL="922338" indent="-336550">
              <a:spcAft>
                <a:spcPts val="600"/>
              </a:spcAft>
            </a:pPr>
            <a:endParaRPr lang="pl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GitHub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951" y="3006551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F0C512-056D-A544-98EF-9544FCD9B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6315" y="1523973"/>
            <a:ext cx="1455685" cy="14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208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8.2 –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local)</a:t>
            </a:r>
          </a:p>
          <a:p>
            <a:pPr marL="922338" indent="-336550"/>
            <a:r>
              <a:rPr lang="en-US" sz="2800" b="1" dirty="0"/>
              <a:t>[On GitHub] </a:t>
            </a:r>
            <a:r>
              <a:rPr lang="en-US" sz="2800" dirty="0"/>
              <a:t>Click</a:t>
            </a:r>
            <a:endParaRPr lang="en-US" sz="2800" b="1" dirty="0"/>
          </a:p>
          <a:p>
            <a:pPr marL="922338" indent="-336550"/>
            <a:r>
              <a:rPr lang="en-US" sz="2800" dirty="0"/>
              <a:t>Copy the URL</a:t>
            </a:r>
          </a:p>
          <a:p>
            <a:pPr marL="922338" indent="-336550"/>
            <a:endParaRPr lang="en-US" sz="2800" dirty="0"/>
          </a:p>
          <a:p>
            <a:pPr marL="922338" indent="-336550"/>
            <a:r>
              <a:rPr lang="en-US" sz="2800" b="1" dirty="0"/>
              <a:t>[On your computer’s terminal/Git BASH]</a:t>
            </a:r>
          </a:p>
          <a:p>
            <a:pPr marL="922338" indent="-336550"/>
            <a:endParaRPr lang="en-US" sz="2800" dirty="0"/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cloned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919123" y="4048179"/>
            <a:ext cx="5170863" cy="140906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AE1C7D-9F8F-E346-82E9-7B9B78FC1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2265" y="1761943"/>
            <a:ext cx="1714758" cy="17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585" y="1882861"/>
            <a:ext cx="2513773" cy="49613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F272AD-AD07-1C41-958B-9D7990EDDCFB}"/>
              </a:ext>
            </a:extLst>
          </p:cNvPr>
          <p:cNvSpPr/>
          <p:nvPr/>
        </p:nvSpPr>
        <p:spPr>
          <a:xfrm>
            <a:off x="8019010" y="4403479"/>
            <a:ext cx="4172989" cy="1362694"/>
          </a:xfrm>
          <a:prstGeom prst="round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URL should look something like </a:t>
            </a:r>
            <a:r>
              <a:rPr lang="en-US" dirty="0">
                <a:hlinkClick r:id="rId7"/>
              </a:rPr>
              <a:t>https://github.com/&lt;your user name&gt;/git_github_bookdown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b="1" dirty="0"/>
              <a:t>(i.e., yourself in another directory)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sz="3000" dirty="0"/>
              <a:t>Clone </a:t>
            </a:r>
            <a:r>
              <a:rPr lang="en-US" sz="3000" dirty="0" err="1"/>
              <a:t>workdir</a:t>
            </a:r>
            <a:r>
              <a:rPr lang="en-US" sz="3000" dirty="0"/>
              <a:t> repository into a new directory call “</a:t>
            </a:r>
            <a:r>
              <a:rPr lang="en-US" sz="3000" dirty="0" err="1"/>
              <a:t>workdir_fake_collab</a:t>
            </a:r>
            <a:r>
              <a:rPr lang="en-US" sz="3000" dirty="0"/>
              <a:t>” inside your home directory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8628" y="3642492"/>
            <a:ext cx="11042715" cy="82714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BFD273-6041-8249-B272-D7B767EE7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7112" y="4799836"/>
            <a:ext cx="1922093" cy="19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7"/>
            <a:ext cx="6484430" cy="80598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82452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03538"/>
            <a:ext cx="6484430" cy="95077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D7E4-6AA6-7646-91F7-0CEEEBDB418A}"/>
              </a:ext>
            </a:extLst>
          </p:cNvPr>
          <p:cNvGrpSpPr>
            <a:grpSpLocks noChangeAspect="1"/>
          </p:cNvGrpSpPr>
          <p:nvPr/>
        </p:nvGrpSpPr>
        <p:grpSpPr>
          <a:xfrm>
            <a:off x="8932238" y="4285344"/>
            <a:ext cx="2970144" cy="2572656"/>
            <a:chOff x="8138655" y="2390164"/>
            <a:chExt cx="3837407" cy="3323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EFDAB6-7E80-4443-8FE4-E77140D23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7E2F05-E791-E545-88E8-61F10422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390164"/>
              <a:ext cx="3837407" cy="1422400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B026DF1-A101-F746-AA59-A859D1F7DC9F}"/>
                </a:ext>
              </a:extLst>
            </p:cNvPr>
            <p:cNvSpPr>
              <a:spLocks noChangeAspect="1"/>
            </p:cNvSpPr>
            <p:nvPr/>
          </p:nvSpPr>
          <p:spPr>
            <a:xfrm rot="14050630">
              <a:off x="10209208" y="3573306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workdir_fake_collab</a:t>
            </a:r>
            <a:r>
              <a:rPr lang="en-US" dirty="0"/>
              <a:t> should contain </a:t>
            </a:r>
            <a:r>
              <a:rPr lang="en-US" dirty="0" err="1"/>
              <a:t>foofoo.txt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Your remote repo on GitHub should contain </a:t>
            </a:r>
            <a:r>
              <a:rPr lang="en-US" dirty="0" err="1"/>
              <a:t>foofoo.txt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what about the original </a:t>
            </a:r>
            <a:r>
              <a:rPr lang="en-US" dirty="0" err="1"/>
              <a:t>workdir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foofoo.txt</a:t>
            </a:r>
            <a:r>
              <a:rPr lang="en-US" dirty="0"/>
              <a:t> should be missing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1A749E-3178-1F43-9458-0EF49C52A1D1}"/>
              </a:ext>
            </a:extLst>
          </p:cNvPr>
          <p:cNvGrpSpPr>
            <a:grpSpLocks noChangeAspect="1"/>
          </p:cNvGrpSpPr>
          <p:nvPr/>
        </p:nvGrpSpPr>
        <p:grpSpPr>
          <a:xfrm>
            <a:off x="8932238" y="4285344"/>
            <a:ext cx="2970144" cy="2572656"/>
            <a:chOff x="8138655" y="2390164"/>
            <a:chExt cx="3837407" cy="3323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93DB45-D3B1-7C40-A8D2-0C624ED09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9F19A9-A2D8-9E42-BBA0-486EC354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390164"/>
              <a:ext cx="3837407" cy="1422400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C1DCEC08-61A6-8D45-A4B9-0426C121FC16}"/>
                </a:ext>
              </a:extLst>
            </p:cNvPr>
            <p:cNvSpPr>
              <a:spLocks noChangeAspect="1"/>
            </p:cNvSpPr>
            <p:nvPr/>
          </p:nvSpPr>
          <p:spPr>
            <a:xfrm rot="14050630">
              <a:off x="10209208" y="3573306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417ECE-D2DB-B642-926E-E51CE058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624" y="5757066"/>
            <a:ext cx="1100934" cy="11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</a:t>
            </a:r>
            <a:r>
              <a:rPr lang="en-US" sz="2600" dirty="0" err="1"/>
              <a:t>Github</a:t>
            </a:r>
            <a:r>
              <a:rPr lang="en-US" sz="2600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Now you can check what your collaborator has changed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2626801" y="2442300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2626801" y="4093421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976990-B6B7-244E-9A96-EF8E97C494D4}"/>
              </a:ext>
            </a:extLst>
          </p:cNvPr>
          <p:cNvSpPr/>
          <p:nvPr/>
        </p:nvSpPr>
        <p:spPr>
          <a:xfrm>
            <a:off x="6832879" y="2593526"/>
            <a:ext cx="2080010" cy="9445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Fetch does not change the files in your directory.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B44B8-6C71-404F-B95A-7676B76C01ED}"/>
              </a:ext>
            </a:extLst>
          </p:cNvPr>
          <p:cNvCxnSpPr>
            <a:cxnSpLocks/>
          </p:cNvCxnSpPr>
          <p:nvPr/>
        </p:nvCxnSpPr>
        <p:spPr>
          <a:xfrm flipH="1" flipV="1">
            <a:off x="5630415" y="2974721"/>
            <a:ext cx="1202463" cy="91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0F0A63-44F6-9944-BC37-53526BE6E226}"/>
              </a:ext>
            </a:extLst>
          </p:cNvPr>
          <p:cNvSpPr/>
          <p:nvPr/>
        </p:nvSpPr>
        <p:spPr>
          <a:xfrm>
            <a:off x="2626801" y="5417652"/>
            <a:ext cx="2548100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600" b="1" dirty="0"/>
              <a:t>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collaborators in your GitHub repository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Settings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Collaborators</a:t>
            </a:r>
            <a:r>
              <a:rPr lang="en-US" dirty="0"/>
              <a:t> and add them (they need to be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More </a:t>
            </a:r>
            <a:r>
              <a:rPr lang="en-US" u="sng" dirty="0"/>
              <a:t>advance</a:t>
            </a:r>
            <a:r>
              <a:rPr lang="en-US" dirty="0"/>
              <a:t> way to collaborate (won't cover in detail)</a:t>
            </a:r>
          </a:p>
          <a:p>
            <a:pPr lvl="2"/>
            <a:r>
              <a:rPr lang="en-US" b="1" dirty="0"/>
              <a:t>Fork</a:t>
            </a:r>
            <a:r>
              <a:rPr lang="en-US" dirty="0"/>
              <a:t> a repository you want to make changes </a:t>
            </a:r>
          </a:p>
          <a:p>
            <a:pPr lvl="2"/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git clone</a:t>
            </a:r>
            <a:r>
              <a:rPr lang="en-US" dirty="0"/>
              <a:t> it to your local computer</a:t>
            </a:r>
          </a:p>
          <a:p>
            <a:pPr lvl="2"/>
            <a:r>
              <a:rPr lang="en-US" dirty="0"/>
              <a:t>Make changes,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add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commit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 &amp;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push</a:t>
            </a:r>
            <a:r>
              <a:rPr lang="en-US" dirty="0"/>
              <a:t> it to your forked repo</a:t>
            </a:r>
          </a:p>
          <a:p>
            <a:pPr lvl="2"/>
            <a:r>
              <a:rPr lang="en-US" dirty="0"/>
              <a:t>Make a </a:t>
            </a:r>
            <a:r>
              <a:rPr lang="en-US" b="1" dirty="0">
                <a:highlight>
                  <a:srgbClr val="FFFF00"/>
                </a:highlight>
              </a:rPr>
              <a:t>Pull Request </a:t>
            </a:r>
            <a:r>
              <a:rPr lang="en-US" dirty="0"/>
              <a:t>in the original repository so the original owner can merge your request.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4B7EB2-6CBD-004B-9C6B-4D5055A3989C}"/>
              </a:ext>
            </a:extLst>
          </p:cNvPr>
          <p:cNvSpPr/>
          <p:nvPr/>
        </p:nvSpPr>
        <p:spPr>
          <a:xfrm>
            <a:off x="4308464" y="5452757"/>
            <a:ext cx="1959429" cy="313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me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EEF2F3-486B-5D4F-8CCA-CA651823559C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fetch and merge changes from different people (or yourself on a different computer/folder)!</a:t>
            </a:r>
          </a:p>
        </p:txBody>
      </p:sp>
    </p:spTree>
    <p:extLst>
      <p:ext uri="{BB962C8B-B14F-4D97-AF65-F5344CB8AC3E}">
        <p14:creationId xmlns:p14="http://schemas.microsoft.com/office/powerpoint/2010/main" val="39710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805F-1878-E94E-8243-052A084E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5800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/>
              <a:t>Email Setting - 2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Setup the no-reply email provided by GitHub</a:t>
            </a:r>
            <a:br>
              <a:rPr lang="en-US" dirty="0"/>
            </a:br>
            <a:br>
              <a:rPr lang="en-US" dirty="0"/>
            </a:br>
            <a:br>
              <a:rPr lang="en-US" i="1" dirty="0"/>
            </a:br>
            <a:br>
              <a:rPr lang="en-US" i="1" dirty="0"/>
            </a:br>
            <a:r>
              <a:rPr lang="en-US" dirty="0"/>
              <a:t>Check the following Setting on GitHub</a:t>
            </a:r>
            <a:br>
              <a:rPr lang="en-US" i="1" dirty="0"/>
            </a:br>
            <a:br>
              <a:rPr lang="en-US" i="1" dirty="0"/>
            </a:br>
            <a:br>
              <a:rPr lang="en-US" i="1" dirty="0"/>
            </a:br>
            <a:br>
              <a:rPr lang="en-US" dirty="0"/>
            </a:br>
            <a:br>
              <a:rPr lang="en-US" sz="24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3533429"/>
            <a:ext cx="11928392" cy="123567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609600" y="1655964"/>
            <a:ext cx="10972800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something@users.noreply.github.com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will be covered using the </a:t>
            </a:r>
            <a:r>
              <a:rPr lang="en-US" dirty="0" err="1"/>
              <a:t>bookdown</a:t>
            </a:r>
            <a:r>
              <a:rPr lang="en-US" dirty="0"/>
              <a:t> (which you have already forked and cloned!)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Education 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72E-F835-3B44-AE33-BC40AD75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</a:t>
            </a:r>
            <a:r>
              <a:rPr lang="en-US"/>
              <a:t>., postdoc) &amp; </a:t>
            </a:r>
            <a:r>
              <a:rPr lang="en-US" dirty="0"/>
              <a:t>faculties</a:t>
            </a:r>
          </a:p>
        </p:txBody>
      </p:sp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333" y="2120976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549" y="453807"/>
            <a:ext cx="1784873" cy="1336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AEE7B-03E1-5045-849B-7F757A78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2551"/>
          </a:xfrm>
        </p:spPr>
        <p:txBody>
          <a:bodyPr/>
          <a:lstStyle/>
          <a:p>
            <a:pPr algn="ctr"/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B76D4-CE67-C74E-9187-9BD27901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713302"/>
            <a:ext cx="11814383" cy="6144698"/>
          </a:xfrm>
        </p:spPr>
        <p:txBody>
          <a:bodyPr>
            <a:normAutofit/>
          </a:bodyPr>
          <a:lstStyle/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Software Carpentry - </a:t>
            </a:r>
            <a:r>
              <a:rPr lang="en-US" sz="2000" dirty="0"/>
              <a:t>borrowed quite heavily from  them (with permission) check them out!</a:t>
            </a:r>
          </a:p>
          <a:p>
            <a:pPr algn="ctr"/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CVL &amp; UTD - for letting us host this here </a:t>
            </a:r>
            <a:r>
              <a:rPr lang="en-US" sz="1800" dirty="0"/>
              <a:t>(</a:t>
            </a:r>
            <a:r>
              <a:rPr lang="en-US" sz="1800" i="1" dirty="0"/>
              <a:t>With FOOD &amp; COFFEE</a:t>
            </a:r>
            <a:r>
              <a:rPr lang="en-US" sz="1800" dirty="0"/>
              <a:t>)</a:t>
            </a:r>
          </a:p>
          <a:p>
            <a:pPr lvl="2" algn="ctr"/>
            <a:endParaRPr lang="en-US" sz="1600" dirty="0"/>
          </a:p>
          <a:p>
            <a:pPr marL="914400" lvl="2" indent="0" algn="ctr">
              <a:buNone/>
            </a:pPr>
            <a:endParaRPr lang="en-US" sz="1600" dirty="0"/>
          </a:p>
          <a:p>
            <a:pPr marL="914400" lvl="2" indent="0" algn="ctr">
              <a:buNone/>
            </a:pPr>
            <a:endParaRPr lang="en-US" sz="1600" dirty="0"/>
          </a:p>
          <a:p>
            <a:pPr marL="914400" lvl="2" indent="0" algn="ctr">
              <a:buNone/>
            </a:pPr>
            <a:endParaRPr lang="en-US" sz="1600" dirty="0"/>
          </a:p>
          <a:p>
            <a:pPr marL="914400" lvl="2" indent="0" algn="ctr">
              <a:buNone/>
            </a:pPr>
            <a:endParaRPr lang="en-US" sz="1600" dirty="0"/>
          </a:p>
          <a:p>
            <a:pPr marL="914400" lvl="2" indent="0" algn="ctr">
              <a:buNone/>
            </a:pPr>
            <a:br>
              <a:rPr lang="en-US" sz="1600" dirty="0"/>
            </a:br>
            <a:endParaRPr lang="en-US" sz="1600" dirty="0"/>
          </a:p>
          <a:p>
            <a:pPr marL="0" indent="0" algn="ctr">
              <a:buNone/>
            </a:pPr>
            <a:r>
              <a:rPr lang="en-US" sz="2400" dirty="0"/>
              <a:t>Thank you for choosing to spend your Friday afternoon with, </a:t>
            </a:r>
            <a:br>
              <a:rPr lang="en-US" sz="2400" dirty="0"/>
            </a:br>
            <a:r>
              <a:rPr lang="en-US" sz="2400" dirty="0"/>
              <a:t>I hope this helps your personal coding &amp; your collaborative work</a:t>
            </a:r>
          </a:p>
          <a:p>
            <a:pPr algn="ctr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05" y="408259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Sharing/Collaboration</a:t>
            </a:r>
            <a:endParaRPr lang="en-US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Facilitate collaboration on GitHub </a:t>
            </a:r>
            <a:r>
              <a:rPr lang="en-US" sz="2000" dirty="0"/>
              <a:t>(or other-remote-hosts)</a:t>
            </a:r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ask me after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609251" y="1272865"/>
            <a:ext cx="3487584" cy="1293948"/>
            <a:chOff x="2977607" y="1686443"/>
            <a:chExt cx="348758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7607" y="1760583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1243" y="1686443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0659" y="5207409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Documentation: What do we do for word docs?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r>
              <a:rPr lang="en-US" sz="2400" dirty="0"/>
              <a:t>Changes are highlighted</a:t>
            </a:r>
          </a:p>
          <a:p>
            <a:r>
              <a:rPr lang="en-US" sz="2400" dirty="0"/>
              <a:t>Shows who did it (ideally…)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29" t="1" b="56487"/>
          <a:stretch/>
        </p:blipFill>
        <p:spPr>
          <a:xfrm>
            <a:off x="6618484" y="3060873"/>
            <a:ext cx="5390720" cy="2445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7D9B-9AA5-3F47-81BA-8B13335E3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72" r="19237" b="35255"/>
          <a:stretch/>
        </p:blipFill>
        <p:spPr>
          <a:xfrm>
            <a:off x="182796" y="3060872"/>
            <a:ext cx="6107706" cy="2434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See how things were like before a certain change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0" y="6016514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Git </a:t>
            </a:r>
            <a:r>
              <a:rPr lang="en-US" u="sng" dirty="0"/>
              <a:t>track changes</a:t>
            </a:r>
            <a:r>
              <a:rPr lang="en-US" dirty="0"/>
              <a:t> &amp; gives you a </a:t>
            </a:r>
            <a:r>
              <a:rPr lang="en-US" u="sng" dirty="0"/>
              <a:t>version history</a:t>
            </a:r>
            <a:r>
              <a:rPr lang="en-US" dirty="0"/>
              <a:t>!</a:t>
            </a:r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6" y="2393201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68997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53531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104912" y="2225300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82352" y="2390134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915010" y="2390134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723481" y="5852160"/>
            <a:ext cx="1022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Don’t think of it as multiple documents, but </a:t>
            </a:r>
            <a:r>
              <a:rPr lang="en-US" sz="2400" b="1" dirty="0"/>
              <a:t>base document </a:t>
            </a:r>
            <a:r>
              <a:rPr lang="en-US" sz="2400" dirty="0"/>
              <a:t>+ </a:t>
            </a:r>
            <a:r>
              <a:rPr lang="en-US" sz="2400" b="1" dirty="0"/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94913" y="2370037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329885" y="1224422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2752</TotalTime>
  <Words>2154</Words>
  <Application>Microsoft Macintosh PowerPoint</Application>
  <PresentationFormat>Widescreen</PresentationFormat>
  <Paragraphs>397</Paragraphs>
  <Slides>42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Helvetica Neue</vt:lpstr>
      <vt:lpstr>Monaco</vt:lpstr>
      <vt:lpstr>Dissertationthmx</vt:lpstr>
      <vt:lpstr>Git &amp; GitHub Workshop:   its not only for programmers (╯°□°)╯彡┻┻</vt:lpstr>
      <vt:lpstr>Why is learning git important for scientists?</vt:lpstr>
      <vt:lpstr>Why is learning git important for scientists? Documentation</vt:lpstr>
      <vt:lpstr>PowerPoint Presentation</vt:lpstr>
      <vt:lpstr>Why is learning git important for scientists? Sharing/Collaboration</vt:lpstr>
      <vt:lpstr>What is the goal of this workshop?</vt:lpstr>
      <vt:lpstr>Git Overview Documentation: What do we do for word docs?</vt:lpstr>
      <vt:lpstr>Git Overview What is being tracked?</vt:lpstr>
      <vt:lpstr>Git Overview Separate changes can be made, and recorded</vt:lpstr>
      <vt:lpstr>How this workshop works…hands on…</vt:lpstr>
      <vt:lpstr>1. Setting up git 1.1 Download git</vt:lpstr>
      <vt:lpstr>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Configuring GitHub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fork &amp; git clone</vt:lpstr>
      <vt:lpstr>8. Getting a repository from GitHub fork &amp; git clone</vt:lpstr>
      <vt:lpstr>8. Getting a repository from GitHub fork &amp;  git clone</vt:lpstr>
      <vt:lpstr>9. Collaborating </vt:lpstr>
      <vt:lpstr>9. Collaborating </vt:lpstr>
      <vt:lpstr>9. Collaborating </vt:lpstr>
      <vt:lpstr>9. Collaborating &gt; git fetch &amp; git merge </vt:lpstr>
      <vt:lpstr>9. Collaborating Truly Collaborating on GitHub</vt:lpstr>
      <vt:lpstr>Email Setting - 2  Setup the no-reply email provided by GitHub    Check the following Setting on GitHub      </vt:lpstr>
      <vt:lpstr>Advanced Git</vt:lpstr>
      <vt:lpstr>GitHub Education Pack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722</cp:revision>
  <dcterms:created xsi:type="dcterms:W3CDTF">2019-09-09T18:28:10Z</dcterms:created>
  <dcterms:modified xsi:type="dcterms:W3CDTF">2019-09-19T03:50:15Z</dcterms:modified>
</cp:coreProperties>
</file>